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3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D9E-FCF0-1215-DB2E-61C591D6F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D2EA3-4A5F-DC7B-6667-04B7C8EE7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E0BEE-AC37-71D7-4F90-CA1CAED0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8937-9357-7075-6E00-1D2D3967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EA45E-5D7E-8FBE-279C-C1D24C70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B84436-1CDC-442F-877D-BD3CE2FC95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6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4517-7117-C777-DD98-540B6B72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E42C8-416D-2030-6060-0E4DE4147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696D3-094A-4BB0-1011-FC368D74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3A91-2DEE-C19B-A8B3-F10EC854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31BD-8466-42D4-372B-65B7AC8D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FA381C-C2FF-4607-805F-E7A082365B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44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C1ED4-788C-3BDD-DB67-D34CE431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8EC68-09B3-BE92-A176-7CE442EC9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9EEF4-6AEC-7856-5239-7C46C9EA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8090D-4112-4A62-2558-4148065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C2F8-B84C-8654-4F3D-B51EA3C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9A8B14-BFDB-477C-9793-F364AD9A19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33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2F9D-D60C-137F-47D4-44D3BB6E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A3AB-F05F-B9B6-2C6C-085CA90A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A2CE-9B42-BB79-71EB-0D37EB4A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7DE6-10DB-A41E-65DF-315919B3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23B17-ABBC-0CCB-1695-58C5F4B8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381D1C-E022-48B2-9B45-602EB2799E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89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493A-9A35-0181-3F24-FBEDC7FE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5C4A4-D5CA-3068-2C15-03933F5AC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6E59F-97A2-1618-C051-82C66432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86C6-5EDF-4D20-59B1-F9D78226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52C1F-92BD-C752-86BA-31D3ED2D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855E8-052A-4393-B302-6B41C636E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3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B4B5-C00A-CBB7-D6EB-00D46612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EF24-89A6-9E67-0552-A6F4802AF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70923-AB5A-1736-96C1-EA15FA84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76060-025D-3CB3-2460-72C419F3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23AF-4F83-EDCF-2C89-F4A92A4C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3E55A-98AB-D887-8644-C30BC661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484C4E-F4B7-41F5-BD0A-EE9E0275FE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7B47-19BE-57D2-6BE0-EDFAFF0C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416C-0C07-3987-2349-0CE94A94A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506F5-76A9-8E14-B4C6-FE6A28E00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53CFD-8220-D67F-F3D6-386417DDD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74D1A-F51C-A1DC-E49D-B938B35E1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4131D-B976-B7F6-1884-FA611926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1D3A7-999D-216C-5D0D-5C3FA6C4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989C6E-E623-D1D8-2076-B09A20F7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DDE832-345A-40CE-BF34-F654E918DF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4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87D5-AD14-72C8-664B-5F3B645E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516EC-A37C-A0B6-D4F4-7C74EC23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F891B-CA00-FF60-B930-71F4BC26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CCAC0-0BF7-3496-995B-7ECEDE94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65148-16C6-4D8D-98F3-D177193D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39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5A8B2-CEBC-1123-DE6B-410622E9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60551-6216-0D08-FD1A-EA9EFFD3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28D8-96E1-205E-37E0-13A5C2C9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BBA53-270F-48B3-AE1E-35AE0BE84A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42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A21E-6120-AF6C-D461-CD6A6678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C43E-9FDD-5F02-1E24-EB55007A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A80FA-82AF-19E6-EDCE-4A3C5747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7C7C3-C434-B4A5-780A-ACA8D27C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EC67E-A417-215D-6B9B-8F769E41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E63D3-D652-9DBE-D077-0BD473E0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3937A-CFF0-427F-A81D-DA3CF4DBA7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54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D8DA-1579-52BA-94AD-126B8567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13979-7DEA-9056-E963-A78726701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FF9FF-4567-51DC-000E-FFD32CD08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D18F0-03E6-D796-C5DA-D4DE5D4B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12B87-98B4-9548-EF0B-9A221957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136F9-A1F9-B1C5-4EE3-4FFCF869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D4ED64-6167-4036-B572-48657FE108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37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6B4293F-3E48-2C7B-3D88-80AC1F9EC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D8FAB45-4CB3-E9B1-9DCA-5D14B7A87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89C2F23-BD21-EA44-7459-6FDAE70093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3B5397A-BE6D-2A0F-04F8-7E3B26A52C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1B317808-42E6-290A-9F14-D7B69796E5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B97ED2F-2D49-44E7-9D9E-4913CC7D313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A93E750-04D9-3F75-5D15-102D24BC700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6438" y="2851150"/>
            <a:ext cx="7772400" cy="1470025"/>
          </a:xfrm>
        </p:spPr>
        <p:txBody>
          <a:bodyPr anchor="ctr"/>
          <a:lstStyle/>
          <a:p>
            <a:r>
              <a:rPr lang="en-US" altLang="en-US" sz="4800"/>
              <a:t>The Network Layer</a:t>
            </a:r>
            <a:endParaRPr lang="en-US" altLang="en-US" sz="44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98E5AF3-2C87-53D8-9105-B686BA8355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49375" y="1452563"/>
            <a:ext cx="6400800" cy="1752600"/>
          </a:xfrm>
        </p:spPr>
        <p:txBody>
          <a:bodyPr/>
          <a:lstStyle/>
          <a:p>
            <a:r>
              <a:rPr lang="en-US" altLang="en-US" sz="6000">
                <a:solidFill>
                  <a:srgbClr val="FF3300"/>
                </a:solidFill>
              </a:rPr>
              <a:t>Chapter 5</a:t>
            </a:r>
            <a:endParaRPr lang="en-US" altLang="en-US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4C9ED2F-492C-591E-8275-4A3EC152B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Path Routing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00E2098-A4E1-4ADF-1753-D40A88299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first 5 steps used in computing the shortest path from A to D.  </a:t>
            </a:r>
            <a:br>
              <a:rPr lang="en-US" altLang="en-US"/>
            </a:br>
            <a:r>
              <a:rPr lang="en-US" altLang="en-US"/>
              <a:t>The arrows indicate the working node.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CA4CEE6B-EE0E-9438-9406-12F79F51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3650"/>
            <a:ext cx="5538787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79B0DCB-3F7B-9783-12F4-9D8A9F4C5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Flooding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F0CABE7-21B5-5F28-DD7A-43B60ED6D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533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Dijkstra's algorithm to compute the shortest path through a graph.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5DEA62FF-EC15-66CF-42D7-3BCF81DA8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2728913"/>
            <a:ext cx="153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5-8 top</a:t>
            </a: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83048870-A3AB-4D7A-3685-093B98C1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4"/>
          <a:stretch>
            <a:fillRect/>
          </a:stretch>
        </p:blipFill>
        <p:spPr bwMode="auto">
          <a:xfrm>
            <a:off x="895350" y="1282700"/>
            <a:ext cx="7569200" cy="43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7" name="Text Box 7">
            <a:extLst>
              <a:ext uri="{FF2B5EF4-FFF2-40B4-BE49-F238E27FC236}">
                <a16:creationId xmlns:a16="http://schemas.microsoft.com/office/drawing/2014/main" id="{49B0D809-61F2-33E2-01B9-C144FE764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5614988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Helvetica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6D46084-9E57-AB74-64CD-DB7149918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Flooding (2)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04019C7-D56F-E281-2FC0-52DA174B0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48375"/>
            <a:ext cx="9144000" cy="5048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Dijkstra's algorithm to compute the shortest path through a graph.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66AE4B3F-0987-6E4B-A45D-FF907E402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825" y="2757488"/>
            <a:ext cx="1306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5-8 bottom</a:t>
            </a:r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342E9222-4F70-DA6C-5B57-2652D8B2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1"/>
          <a:stretch>
            <a:fillRect/>
          </a:stretch>
        </p:blipFill>
        <p:spPr bwMode="auto">
          <a:xfrm>
            <a:off x="985838" y="1122363"/>
            <a:ext cx="7177087" cy="489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446C812-D09A-DB59-1F46-E6F54F936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Vector Routing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BCC89F5-E94A-4A4C-B330-5332B4AFB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5715000"/>
            <a:ext cx="843280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subnet.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Input from A, I, H, K, and the new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routing table for J.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726B7FF8-997E-13A3-49B7-7510B21E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401763"/>
            <a:ext cx="5562600" cy="40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68572C6-6217-D723-0AD8-2291F7A5E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Vector Routing (2)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493DC56B-FA7D-2A79-BA1D-3A3817EFF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081713"/>
            <a:ext cx="6415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The count-to-infinity problem.</a:t>
            </a: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76C3EA5E-7E42-C67D-63AA-B263FB04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9438"/>
            <a:ext cx="8056562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603BFB-2A8D-6095-1420-77A4EEFF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 State Routing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A7FFDA1-49A2-6E3C-C695-A73AD14C5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5138" y="1317625"/>
            <a:ext cx="8678862" cy="52355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Each router must do the following:</a:t>
            </a:r>
          </a:p>
          <a:p>
            <a:pPr>
              <a:buFontTx/>
              <a:buAutoNum type="arabicPeriod"/>
            </a:pPr>
            <a:r>
              <a:rPr lang="en-US" altLang="en-US" sz="2800"/>
              <a:t>Discover its neighbors, learn their network address.</a:t>
            </a:r>
          </a:p>
          <a:p>
            <a:pPr>
              <a:buFontTx/>
              <a:buAutoNum type="arabicPeriod"/>
            </a:pPr>
            <a:r>
              <a:rPr lang="en-US" altLang="en-US" sz="2800"/>
              <a:t>Measure the delay or cost to each of its neighbors.</a:t>
            </a:r>
          </a:p>
          <a:p>
            <a:pPr>
              <a:buFontTx/>
              <a:buAutoNum type="arabicPeriod"/>
            </a:pPr>
            <a:r>
              <a:rPr lang="en-US" altLang="en-US" sz="2800"/>
              <a:t>Construct a packet telling all it has just learned.</a:t>
            </a:r>
          </a:p>
          <a:p>
            <a:pPr>
              <a:buFontTx/>
              <a:buAutoNum type="arabicPeriod"/>
            </a:pPr>
            <a:r>
              <a:rPr lang="en-US" altLang="en-US" sz="2800"/>
              <a:t>Send this packet to all other routers.</a:t>
            </a:r>
          </a:p>
          <a:p>
            <a:pPr>
              <a:buFontTx/>
              <a:buAutoNum type="arabicPeriod"/>
            </a:pPr>
            <a:r>
              <a:rPr lang="en-US" altLang="en-US" sz="2800"/>
              <a:t>Compute the shortest path to every other router.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7283229-3EB8-99A1-B740-C752281E71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about the Neighbors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E142BAA-3F43-9733-5B7E-1A8F659A8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5741988"/>
            <a:ext cx="7402513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Nine routers and a LAN.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graph model of </a:t>
            </a:r>
            <a:r>
              <a:rPr lang="en-US" altLang="en-US">
                <a:solidFill>
                  <a:schemeClr val="accent2"/>
                </a:solidFill>
              </a:rPr>
              <a:t>(a).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CD583B9C-427A-0733-2F27-A5F42168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971675"/>
            <a:ext cx="7131050" cy="2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D245FC6-BDF3-1F47-0394-2CD38EEB4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Measuring Line Cost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736F565-AC44-DC06-FE80-947AB529D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subnet in which the East and West parts are connected by two lines.</a:t>
            </a:r>
          </a:p>
        </p:txBody>
      </p:sp>
      <p:pic>
        <p:nvPicPr>
          <p:cNvPr id="21509" name="Picture 5">
            <a:extLst>
              <a:ext uri="{FF2B5EF4-FFF2-40B4-BE49-F238E27FC236}">
                <a16:creationId xmlns:a16="http://schemas.microsoft.com/office/drawing/2014/main" id="{797EBD3A-5683-2ECE-0099-70170EDE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598613"/>
            <a:ext cx="6405562" cy="34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5D6BA64-D146-7AC9-866A-71D8489C4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Link State Packets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031CBC5-49A2-EC92-7A61-BBB65D28FB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3013" y="5834063"/>
            <a:ext cx="748823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(a) A subnet.  (b) The link state packets for this subnet.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F3C37FCB-57EB-D55B-E7C8-23059A9C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12975"/>
            <a:ext cx="8231187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46E8772-D370-CC37-7894-CF3A54574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Distributing the Link State Packets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24B1E41-952E-DAC2-4BD7-A83ACCC03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packet buffer for router B in the previous slide (Fig.  5-13).</a:t>
            </a: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18F38B31-36EA-335A-2C4E-C0998FF9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916113"/>
            <a:ext cx="7837487" cy="26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84A6189-5F34-B764-64E7-1ACEA45D2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Layer Design Isues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6681A8E-5DC7-77DD-5AA5-CBAD43663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6225" y="1808163"/>
            <a:ext cx="8867775" cy="4745037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800"/>
              <a:t>Store-and-Forward Packet Switching</a:t>
            </a:r>
          </a:p>
          <a:p>
            <a:pPr>
              <a:buFontTx/>
              <a:buChar char="•"/>
            </a:pPr>
            <a:r>
              <a:rPr lang="en-US" altLang="en-US" sz="2800"/>
              <a:t>Services Provided to the Transport Layer</a:t>
            </a:r>
          </a:p>
          <a:p>
            <a:pPr>
              <a:buFontTx/>
              <a:buChar char="•"/>
            </a:pPr>
            <a:r>
              <a:rPr lang="en-US" altLang="en-US" sz="2800"/>
              <a:t>Implementation of Connectionless Service</a:t>
            </a:r>
          </a:p>
          <a:p>
            <a:pPr>
              <a:buFontTx/>
              <a:buChar char="•"/>
            </a:pPr>
            <a:r>
              <a:rPr lang="en-US" altLang="en-US" sz="2800"/>
              <a:t>Implementation of Connection-Oriented Service</a:t>
            </a:r>
          </a:p>
          <a:p>
            <a:pPr>
              <a:buFontTx/>
              <a:buChar char="•"/>
            </a:pPr>
            <a:r>
              <a:rPr lang="en-US" altLang="en-US" sz="2800"/>
              <a:t>Comparison of Virtual-Circuit and Datagram Subnets</a:t>
            </a:r>
          </a:p>
          <a:p>
            <a:pPr>
              <a:buFontTx/>
              <a:buChar char="•"/>
            </a:pPr>
            <a:endParaRPr lang="en-US" alt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20B560-F9FC-30E9-5EDF-25843B79C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Routing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32DFF00-7FA5-C04C-D166-13AA6E39C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Hierarchical routing.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7DA2B44F-9C9C-072B-B2FF-597FC8BB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1282700"/>
            <a:ext cx="6092825" cy="41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61C2AC-E6A6-4A3B-7620-1E2ED5D5E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Broadcast Routing</a:t>
            </a:r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D09E8061-8FF6-3F0B-B492-F2485C9F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630363"/>
            <a:ext cx="7978775" cy="27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7" name="Text Box 7">
            <a:extLst>
              <a:ext uri="{FF2B5EF4-FFF2-40B4-BE49-F238E27FC236}">
                <a16:creationId xmlns:a16="http://schemas.microsoft.com/office/drawing/2014/main" id="{11FAD759-DFB5-70C8-72ED-5E943AF0F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513388"/>
            <a:ext cx="82184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Reverse path forwarding.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</a:t>
            </a:r>
            <a:r>
              <a:rPr lang="en-US" altLang="en-US" sz="2400">
                <a:latin typeface="Times New Roman" panose="02020603050405020304" pitchFamily="18" charset="0"/>
              </a:rPr>
              <a:t> A subnet.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a Sink tree.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The tree built by reverse path forwarding.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366A134-91A6-8A17-E525-30E752334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Multicast Routing</a:t>
            </a:r>
          </a:p>
        </p:txBody>
      </p:sp>
      <p:pic>
        <p:nvPicPr>
          <p:cNvPr id="26630" name="Picture 6">
            <a:extLst>
              <a:ext uri="{FF2B5EF4-FFF2-40B4-BE49-F238E27FC236}">
                <a16:creationId xmlns:a16="http://schemas.microsoft.com/office/drawing/2014/main" id="{43A3F832-66FF-2004-D85B-1745FF30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306513"/>
            <a:ext cx="6032500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1" name="Text Box 7">
            <a:extLst>
              <a:ext uri="{FF2B5EF4-FFF2-40B4-BE49-F238E27FC236}">
                <a16:creationId xmlns:a16="http://schemas.microsoft.com/office/drawing/2014/main" id="{BE87B126-2884-0A7A-1D96-CACC8B2B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734050"/>
            <a:ext cx="861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   (a)</a:t>
            </a:r>
            <a:r>
              <a:rPr lang="en-US" altLang="en-US" sz="2400">
                <a:latin typeface="Times New Roman" panose="02020603050405020304" pitchFamily="18" charset="0"/>
              </a:rPr>
              <a:t> A network. 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A spanning tree for the leftmost router.  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A multicast tree for group 1.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(d)</a:t>
            </a:r>
            <a:r>
              <a:rPr lang="en-US" altLang="en-US" sz="2400">
                <a:latin typeface="Times New Roman" panose="02020603050405020304" pitchFamily="18" charset="0"/>
              </a:rPr>
              <a:t> A multicast tree for group 2.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838AC69-821F-FAC9-5A01-8C79E07E4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for Mobile Hosts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54D36FF-0840-E213-9E70-1D8DBFF3F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WAN to which LANs, MANs, and wireless cells are attached.</a:t>
            </a:r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3B07DA60-1866-C9C8-2E3A-51CEB7DF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962150"/>
            <a:ext cx="7107238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56EEA27-53C4-6134-2FD9-193E87C3D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for Mobile Hosts (2)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3D3C2A0-E2A1-9802-A5CA-2B65C64C0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Packet routing for mobile users.</a:t>
            </a:r>
          </a:p>
        </p:txBody>
      </p:sp>
      <p:pic>
        <p:nvPicPr>
          <p:cNvPr id="28677" name="Picture 5">
            <a:extLst>
              <a:ext uri="{FF2B5EF4-FFF2-40B4-BE49-F238E27FC236}">
                <a16:creationId xmlns:a16="http://schemas.microsoft.com/office/drawing/2014/main" id="{412BB50E-81AC-10BF-0076-7F072366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39850"/>
            <a:ext cx="60737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EBD5544-4C59-5B51-E8A7-04B5B8008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in Ad Hoc Networks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2B41A2E-F8AE-DE62-FA52-12F55EAC2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25" y="1519238"/>
            <a:ext cx="8461375" cy="5033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3200"/>
              <a:t>Possibilities when the routers are mobile:</a:t>
            </a:r>
          </a:p>
          <a:p>
            <a:pPr>
              <a:buFontTx/>
              <a:buAutoNum type="arabicPeriod"/>
            </a:pPr>
            <a:r>
              <a:rPr lang="en-US" altLang="en-US" sz="3200"/>
              <a:t>Military vehicles on battlefield.</a:t>
            </a:r>
          </a:p>
          <a:p>
            <a:pPr lvl="1"/>
            <a:r>
              <a:rPr lang="en-US" altLang="en-US" sz="2400"/>
              <a:t>No infrastructure</a:t>
            </a:r>
            <a:r>
              <a:rPr lang="en-US" altLang="en-US" sz="3200"/>
              <a:t>.</a:t>
            </a:r>
          </a:p>
          <a:p>
            <a:pPr>
              <a:buFontTx/>
              <a:buAutoNum type="arabicPeriod"/>
            </a:pPr>
            <a:r>
              <a:rPr lang="en-US" altLang="en-US" sz="3200"/>
              <a:t>A fleet of ships at sea.</a:t>
            </a:r>
          </a:p>
          <a:p>
            <a:pPr lvl="1"/>
            <a:r>
              <a:rPr lang="en-US" altLang="en-US" sz="2400"/>
              <a:t>All moving all the time</a:t>
            </a:r>
            <a:endParaRPr lang="en-US" altLang="en-US" sz="3600"/>
          </a:p>
          <a:p>
            <a:pPr>
              <a:buFontTx/>
              <a:buAutoNum type="arabicPeriod"/>
            </a:pPr>
            <a:r>
              <a:rPr lang="en-US" altLang="en-US" sz="3200"/>
              <a:t>Emergency works at earthquake .</a:t>
            </a:r>
          </a:p>
          <a:p>
            <a:pPr lvl="1"/>
            <a:r>
              <a:rPr lang="en-US" altLang="en-US" sz="2400"/>
              <a:t>The infrastructure destroyed.</a:t>
            </a:r>
            <a:endParaRPr lang="en-US" altLang="en-US" sz="3200"/>
          </a:p>
          <a:p>
            <a:pPr>
              <a:buFontTx/>
              <a:buAutoNum type="arabicPeriod"/>
            </a:pPr>
            <a:r>
              <a:rPr lang="en-US" altLang="en-US" sz="2800"/>
              <a:t>A gathering of people with notebook computers.</a:t>
            </a:r>
          </a:p>
          <a:p>
            <a:pPr lvl="1"/>
            <a:r>
              <a:rPr lang="en-US" altLang="en-US" sz="2400"/>
              <a:t>In an area lacking 802.11.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3185E73-4C06-7BCB-ED49-934C8E378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 Discovery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BABF9A5-C89E-35D3-78C3-F29859755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0" y="4394200"/>
            <a:ext cx="9144000" cy="21590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Range of A's broadcast.</a:t>
            </a:r>
          </a:p>
          <a:p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After B and D have received A's broadcast.</a:t>
            </a:r>
          </a:p>
          <a:p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After C, F, and G have received A's broadcast.</a:t>
            </a:r>
          </a:p>
          <a:p>
            <a:r>
              <a:rPr lang="en-US" altLang="en-US">
                <a:solidFill>
                  <a:schemeClr val="accent2"/>
                </a:solidFill>
              </a:rPr>
              <a:t>(d)</a:t>
            </a:r>
            <a:r>
              <a:rPr lang="en-US" altLang="en-US"/>
              <a:t> After E, H, and I have received A's broadcast.</a:t>
            </a:r>
          </a:p>
          <a:p>
            <a:pPr>
              <a:buFontTx/>
              <a:buNone/>
            </a:pPr>
            <a:r>
              <a:rPr lang="en-US" altLang="en-US"/>
              <a:t>Shaded nodes are new recipients.  Arrows show possible reverse routes.</a:t>
            </a:r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2BADABB1-EB78-6B33-C0AB-4F45A708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466850"/>
            <a:ext cx="692308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840D644-15FE-E3D5-3C40-1FEDB8BED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 Discovery (2)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3FE5424-98DC-1DC9-B513-7C8603900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3243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Format of a ROUTE REQUEST packet.</a:t>
            </a:r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5F1DA23A-1ED5-1F76-3C03-B9A78B8B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341563"/>
            <a:ext cx="8486775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3FC3E66-1C5C-1DDF-0435-E031B40FC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 Discovery (3)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16B3752-DF38-158E-FF50-D2A0942134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7053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Format of a ROUTE REPLY packet.</a:t>
            </a:r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5C131D1A-6D0E-5C08-37D1-E8DE86C2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703513"/>
            <a:ext cx="7932738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9ED76FF-4623-4005-58E0-99BBE23BC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 Maintenance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6900965-B69D-3BB3-8E33-376DFFA350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9538" y="5715000"/>
            <a:ext cx="7764462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D's routing table before G goes down.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The graph after G has gone down.</a:t>
            </a:r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4496B2A5-DFFC-7A06-BBA1-A7381EE18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827213"/>
            <a:ext cx="7192962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DF66574-D7D3-EC9E-9B51-E689D7524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Store-and-Forward Packet Switching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84D58AE-3210-C65D-65D9-A91D00074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environment of the network layer protocols.</a:t>
            </a: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0B374D40-2161-A9E9-9280-CD47B90E1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73050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fig 5-1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2D2EC713-E93C-2DCD-5F7B-9B776832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2038350"/>
            <a:ext cx="78454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>
            <a:extLst>
              <a:ext uri="{FF2B5EF4-FFF2-40B4-BE49-F238E27FC236}">
                <a16:creationId xmlns:a16="http://schemas.microsoft.com/office/drawing/2014/main" id="{40240AE0-1B9C-B5B8-2E21-8F6D9E34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673100"/>
            <a:ext cx="45720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2A1C81F2-3293-34DE-2160-7287E2FC9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Node Lookup in Peer-to-Peer Networks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9DF715F-30A1-9218-4F18-2CE4130B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003800"/>
            <a:ext cx="9144000" cy="1549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set of 32 node identifiers arranged in a circle.  The shaded ones correspond to actual machines.  The arcs show the fingers from nodes 1, 4, and 12.  The labels on the arcs are the table indices.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Examples of the finger tables.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E2BACC9-B4B4-FEF8-B3E1-F0906D8D7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Congestion Control Algorithms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95CF777-9876-7978-53B0-B2232808F0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9413" y="1447800"/>
            <a:ext cx="8764587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3200"/>
              <a:t>General Principles of Congestion Control</a:t>
            </a:r>
          </a:p>
          <a:p>
            <a:pPr>
              <a:buFontTx/>
              <a:buChar char="•"/>
            </a:pPr>
            <a:r>
              <a:rPr lang="en-US" altLang="en-US" sz="3200"/>
              <a:t>Congestion Prevention Policies</a:t>
            </a:r>
          </a:p>
          <a:p>
            <a:pPr>
              <a:buFontTx/>
              <a:buChar char="•"/>
            </a:pPr>
            <a:r>
              <a:rPr lang="en-US" altLang="en-US" sz="3200"/>
              <a:t>Congestion Control in Virtual-Circuit Subnets</a:t>
            </a:r>
          </a:p>
          <a:p>
            <a:pPr>
              <a:buFontTx/>
              <a:buChar char="•"/>
            </a:pPr>
            <a:r>
              <a:rPr lang="en-US" altLang="en-US" sz="3200"/>
              <a:t>Congestion Control in Datagram Subnets</a:t>
            </a:r>
          </a:p>
          <a:p>
            <a:pPr>
              <a:buFontTx/>
              <a:buChar char="•"/>
            </a:pPr>
            <a:r>
              <a:rPr lang="en-US" altLang="en-US" sz="3200"/>
              <a:t>Load Shedding</a:t>
            </a:r>
          </a:p>
          <a:p>
            <a:pPr>
              <a:buFontTx/>
              <a:buChar char="•"/>
            </a:pPr>
            <a:r>
              <a:rPr lang="en-US" altLang="en-US" sz="3200"/>
              <a:t>Jitter Control</a:t>
            </a:r>
          </a:p>
          <a:p>
            <a:pPr>
              <a:buFontTx/>
              <a:buChar char="•"/>
            </a:pPr>
            <a:endParaRPr lang="en-US" altLang="en-US"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71A192C-D3A3-3D2F-974B-9BA04C189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Congestion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73DF722-CE0C-049E-0D91-CBF72E7E4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950" y="5715000"/>
            <a:ext cx="8367713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When too much traffic is offered, congestion sets in and performance degrades sharply.</a:t>
            </a:r>
          </a:p>
        </p:txBody>
      </p:sp>
      <p:pic>
        <p:nvPicPr>
          <p:cNvPr id="36869" name="Picture 5">
            <a:extLst>
              <a:ext uri="{FF2B5EF4-FFF2-40B4-BE49-F238E27FC236}">
                <a16:creationId xmlns:a16="http://schemas.microsoft.com/office/drawing/2014/main" id="{E26F270F-E58B-23ED-4CAC-AEB27EDC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519238"/>
            <a:ext cx="5438775" cy="34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63D8CD6-04F0-9DB0-85DF-AD42444D1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General Principles of Congestion Control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15FBC1F-29E5-E5ED-3A67-9CE1BAAA7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0850" y="1708150"/>
            <a:ext cx="8693150" cy="4845050"/>
          </a:xfrm>
        </p:spPr>
        <p:txBody>
          <a:bodyPr/>
          <a:lstStyle/>
          <a:p>
            <a:pPr>
              <a:buFontTx/>
              <a:buAutoNum type="arabicPeriod"/>
            </a:pPr>
            <a:r>
              <a:rPr lang="en-US" altLang="en-US" sz="3200"/>
              <a:t>Monitor the system .</a:t>
            </a:r>
          </a:p>
          <a:p>
            <a:pPr lvl="1"/>
            <a:r>
              <a:rPr lang="en-US" altLang="en-US" sz="3200"/>
              <a:t>detect when and where congestion occurs.</a:t>
            </a:r>
          </a:p>
          <a:p>
            <a:pPr>
              <a:buFontTx/>
              <a:buAutoNum type="arabicPeriod"/>
            </a:pPr>
            <a:r>
              <a:rPr lang="en-US" altLang="en-US" sz="3200"/>
              <a:t>Pass information to where action can be taken.</a:t>
            </a:r>
          </a:p>
          <a:p>
            <a:pPr>
              <a:buFontTx/>
              <a:buAutoNum type="arabicPeriod"/>
            </a:pPr>
            <a:r>
              <a:rPr lang="en-US" altLang="en-US" sz="3200"/>
              <a:t>Adjust system operation to correct the problem.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37F4841-D52D-9FCB-EF2D-C9C37707A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Congestion Prevention Policies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1E2F30E-ED42-9659-97FF-15B3D6A83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Policies that affect congestion.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D56D1400-223C-B49F-CC09-07587936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2455863"/>
            <a:ext cx="1503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5-26</a:t>
            </a:r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3308DD94-01CE-3A91-3308-41D9BC1C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093788"/>
            <a:ext cx="6838950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ED40B6D-41E9-D1E0-16ED-F53CB726D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1143000"/>
          </a:xfrm>
        </p:spPr>
        <p:txBody>
          <a:bodyPr/>
          <a:lstStyle/>
          <a:p>
            <a:r>
              <a:rPr lang="en-US" altLang="en-US" sz="4000"/>
              <a:t>Congestion Control in Virtual-Circuit Subnets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00744C4-D568-7946-51AC-F733E49D6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5389563"/>
            <a:ext cx="7410450" cy="116363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congested subnet.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redrawn subnet, eliminates congestion and a virtual circuit from A to B.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7DCE3E62-344E-A97F-45FF-94D66EBA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830388"/>
            <a:ext cx="7762875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3ECF833-B60D-695F-1B79-A4B7D16E4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323850"/>
            <a:ext cx="3790950" cy="1695450"/>
          </a:xfrm>
        </p:spPr>
        <p:txBody>
          <a:bodyPr/>
          <a:lstStyle/>
          <a:p>
            <a:r>
              <a:rPr lang="en-US" altLang="en-US"/>
              <a:t>Hop-by-Hop Choke Packets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8F84DA0-96C1-4864-64AD-780C55DD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210050"/>
            <a:ext cx="4514850" cy="23241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choke packet that affects only the source.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choke packet that affects each hop it passes through.</a:t>
            </a:r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AF1C988F-9888-4BDB-DFBA-E949BDE3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47650"/>
            <a:ext cx="4210050" cy="63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CF6D68A-1ED1-F09E-CD0E-2539508FF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Jitter Control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A4AAC5F-5BD6-9E8F-BDBB-F916AFEAE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0725" y="6019800"/>
            <a:ext cx="5737225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High jitter.      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Low jitter.</a:t>
            </a: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9A653A1D-5C58-FC0F-183C-9843336D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693863"/>
            <a:ext cx="7847012" cy="35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735AE4E-53FE-B47C-3599-3A73E866D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Quality of Service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24B023C-ECF5-C727-4ECE-06F58E17D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1657350"/>
            <a:ext cx="8670925" cy="489585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800"/>
              <a:t>Requirements</a:t>
            </a:r>
          </a:p>
          <a:p>
            <a:pPr>
              <a:buFontTx/>
              <a:buChar char="•"/>
            </a:pPr>
            <a:r>
              <a:rPr lang="en-US" altLang="en-US" sz="2800"/>
              <a:t>Techniques for Achieving Good Quality of Service</a:t>
            </a:r>
          </a:p>
          <a:p>
            <a:pPr>
              <a:buFontTx/>
              <a:buChar char="•"/>
            </a:pPr>
            <a:r>
              <a:rPr lang="en-US" altLang="en-US" sz="2800"/>
              <a:t>Integrated Services</a:t>
            </a:r>
          </a:p>
          <a:p>
            <a:pPr>
              <a:buFontTx/>
              <a:buChar char="•"/>
            </a:pPr>
            <a:r>
              <a:rPr lang="en-US" altLang="en-US" sz="2800"/>
              <a:t>Differentiated Services</a:t>
            </a:r>
          </a:p>
          <a:p>
            <a:pPr>
              <a:buFontTx/>
              <a:buChar char="•"/>
            </a:pPr>
            <a:r>
              <a:rPr lang="en-US" altLang="en-US" sz="2800"/>
              <a:t>Label Switching and MPLS</a:t>
            </a:r>
          </a:p>
          <a:p>
            <a:pPr>
              <a:buFontTx/>
              <a:buChar char="•"/>
            </a:pPr>
            <a:endParaRPr lang="en-US" altLang="en-US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66CA0FA-B3A7-2148-6431-2D9BF555A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524DBBC-1604-9CEF-358B-CE6C5F975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How stringent the quality-of-service requirements are.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F0341072-861C-4F13-D4BE-CC510273A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7575" y="2479675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5-30</a:t>
            </a: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6B88D811-16A0-8E0B-5B70-A9BD6F86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665288"/>
            <a:ext cx="7532687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4850404-2B66-657F-5A48-28E9049A8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Implementation of Connectionless Service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83B92EF-B363-A1C3-192A-C270BB560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Routing within a diagram subnet.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2C0A220-FB56-FF31-2AF4-43F98C75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325563"/>
            <a:ext cx="5524500" cy="39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A5417BB-699A-1672-981C-00813AB91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9CC4BC3-30AF-C660-F17B-68832DC88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Smoothing the output stream by buffering packets.</a:t>
            </a: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14F32642-18E2-FC29-2A48-0E813DCC8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24050"/>
            <a:ext cx="8461375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9C2B60D-14C5-091B-51EC-61D8995D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Leaky Bucket Algorithm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FBCA87A-C0DC-F9FC-4B1A-05A7A2866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7675" y="5848350"/>
            <a:ext cx="8856663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leaky bucket with water.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leaky bucket with packets.</a:t>
            </a:r>
          </a:p>
        </p:txBody>
      </p:sp>
      <p:pic>
        <p:nvPicPr>
          <p:cNvPr id="46085" name="Picture 5">
            <a:extLst>
              <a:ext uri="{FF2B5EF4-FFF2-40B4-BE49-F238E27FC236}">
                <a16:creationId xmlns:a16="http://schemas.microsoft.com/office/drawing/2014/main" id="{C9B5F943-2B85-C9DC-9D92-151E565A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1316038"/>
            <a:ext cx="595947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24FCB41-A810-E6D2-2AC4-0C2A9B45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105150" cy="3429000"/>
          </a:xfrm>
        </p:spPr>
        <p:txBody>
          <a:bodyPr/>
          <a:lstStyle/>
          <a:p>
            <a:r>
              <a:rPr lang="en-US" altLang="en-US"/>
              <a:t>The Leaky Bucket Algorithm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94548853-76FE-7ABF-BE05-6D3A38104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3306763"/>
            <a:ext cx="3706813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</a:t>
            </a:r>
            <a:r>
              <a:rPr lang="en-US" altLang="en-US" sz="2400">
                <a:latin typeface="Times New Roman" panose="02020603050405020304" pitchFamily="18" charset="0"/>
              </a:rPr>
              <a:t>  Input to a leaky bucket.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Output from a leaky bucket.  Output from a token bucket with capacities of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250 KB,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(d)</a:t>
            </a:r>
            <a:r>
              <a:rPr lang="en-US" altLang="en-US" sz="2400">
                <a:latin typeface="Times New Roman" panose="02020603050405020304" pitchFamily="18" charset="0"/>
              </a:rPr>
              <a:t> 500 KB,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(e)</a:t>
            </a:r>
            <a:r>
              <a:rPr lang="en-US" altLang="en-US" sz="2400">
                <a:latin typeface="Times New Roman" panose="02020603050405020304" pitchFamily="18" charset="0"/>
              </a:rPr>
              <a:t> 750 KB, 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(f)</a:t>
            </a:r>
            <a:r>
              <a:rPr lang="en-US" altLang="en-US" sz="2400">
                <a:latin typeface="Times New Roman" panose="02020603050405020304" pitchFamily="18" charset="0"/>
              </a:rPr>
              <a:t> Output from a 500KB token bucket feeding a 10-MB/sec leaky bucket.</a:t>
            </a:r>
          </a:p>
        </p:txBody>
      </p:sp>
      <p:pic>
        <p:nvPicPr>
          <p:cNvPr id="47112" name="Picture 8">
            <a:extLst>
              <a:ext uri="{FF2B5EF4-FFF2-40B4-BE49-F238E27FC236}">
                <a16:creationId xmlns:a16="http://schemas.microsoft.com/office/drawing/2014/main" id="{009C7470-87CE-770F-CBF5-0B37F8F0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590550"/>
            <a:ext cx="455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634BD81-6111-3A1A-99AE-01A32C08A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Token Bucket Algorithm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D0364E1-A4A3-2815-C76F-9F4900768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134100"/>
            <a:ext cx="9144000" cy="5365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Before.   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  After.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8352B1B7-33F9-6ABB-788B-5D43A54E1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2755900"/>
            <a:ext cx="130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5-34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FDC7A23D-AD12-9C45-76F6-2D3EE7E5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323975"/>
            <a:ext cx="5118100" cy="44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F4A7315-1F16-F3E3-B1D4-1BB545F23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Admission Control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74A9929-7376-E387-DAAB-586B67B13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An example of flow specification.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B125DD5E-8124-261C-87F8-1F34B59C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2605088"/>
            <a:ext cx="151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5-34</a:t>
            </a:r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C035D2FD-375C-8DB8-EAC4-AF5169C8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1884363"/>
            <a:ext cx="5113338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8309F51-6A87-3A54-AFB3-F45839B49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Packet Scheduling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8427CC80-9C82-0CB0-08E1-9AE5DFB65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1788" y="5353050"/>
            <a:ext cx="7542212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router with five packets queued for line O.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Finishing times for the five packets.</a:t>
            </a: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9C029D78-0BC9-D715-38AD-A5F05DEC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039938"/>
            <a:ext cx="8243888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01EBB98-DC3D-A95D-B1DB-A52B009624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RSVP-The ReSerVation Protocol</a:t>
            </a:r>
          </a:p>
        </p:txBody>
      </p:sp>
      <p:sp>
        <p:nvSpPr>
          <p:cNvPr id="51205" name="Text Box 5">
            <a:extLst>
              <a:ext uri="{FF2B5EF4-FFF2-40B4-BE49-F238E27FC236}">
                <a16:creationId xmlns:a16="http://schemas.microsoft.com/office/drawing/2014/main" id="{FB361451-754D-E240-A1DF-68E4C94E8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5753100"/>
            <a:ext cx="7677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</a:t>
            </a:r>
            <a:r>
              <a:rPr lang="en-US" altLang="en-US" sz="2400">
                <a:latin typeface="Times New Roman" panose="02020603050405020304" pitchFamily="18" charset="0"/>
              </a:rPr>
              <a:t> A network, 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The multicast spanning tree for host 1.  </a:t>
            </a:r>
            <a:br>
              <a:rPr lang="en-US" altLang="en-US" sz="2400"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 The multicast spanning tree for host 2.</a:t>
            </a: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0BC8D080-9158-D998-2E0B-F7275DB9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212850"/>
            <a:ext cx="6334125" cy="42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C7C8C2F-818E-57C9-306A-0850D4D01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RSVP-The ReSerVation Protocol (2)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D167F14F-A151-8712-8FC7-020611F71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5749925"/>
            <a:ext cx="8324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(a) </a:t>
            </a:r>
            <a:r>
              <a:rPr lang="en-US" altLang="en-US" sz="2400">
                <a:latin typeface="Times New Roman" panose="02020603050405020304" pitchFamily="18" charset="0"/>
              </a:rPr>
              <a:t>Host 3 requests a channel to host 1.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(b)</a:t>
            </a:r>
            <a:r>
              <a:rPr lang="en-US" altLang="en-US" sz="2400">
                <a:latin typeface="Times New Roman" panose="02020603050405020304" pitchFamily="18" charset="0"/>
              </a:rPr>
              <a:t> Host 3 then requests a second channel, to host 2. 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(c)</a:t>
            </a:r>
            <a:r>
              <a:rPr lang="en-US" altLang="en-US" sz="2400">
                <a:latin typeface="Times New Roman" panose="02020603050405020304" pitchFamily="18" charset="0"/>
              </a:rPr>
              <a:t> Host 5 requests a channel to host 1.</a:t>
            </a:r>
          </a:p>
        </p:txBody>
      </p:sp>
      <p:pic>
        <p:nvPicPr>
          <p:cNvPr id="52230" name="Picture 6">
            <a:extLst>
              <a:ext uri="{FF2B5EF4-FFF2-40B4-BE49-F238E27FC236}">
                <a16:creationId xmlns:a16="http://schemas.microsoft.com/office/drawing/2014/main" id="{11167A00-92B0-E300-BDDD-C58BEB02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58900"/>
            <a:ext cx="7842250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816E2A6-4539-882E-EBC0-02F9A5C4F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Expedited Forwarding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1F59D350-285D-A9BE-E8A2-A399411D5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Expedited packets experience a traffic-free network.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26CC45D3-984A-28A5-E586-A7677562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017713"/>
            <a:ext cx="7894638" cy="24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DDCB1C1-2942-EEA5-AF4B-3B35C5A5C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Assured Forwarding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AAD1D4F-4EA6-823C-09A3-DCD81F359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possible implementation of the data flow for assured forwarding.</a:t>
            </a:r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4C055EB1-BE00-BFB0-8636-F8E213CF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071688"/>
            <a:ext cx="786606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964A21F-2938-4CEF-162E-2B239D301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Implementation of Connection-Oriented Service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F059843-16EB-13CB-0CF9-9CF76F472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Routing within a virtual-circuit subnet.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D0728777-322E-4977-714F-64A2AACE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1454150"/>
            <a:ext cx="690245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FDE575E-8690-BCC8-8315-A351CD9D9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Label Switching and MPLS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3634451-2B15-4B4C-69FC-EEB15C75B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Transmitting a TCP segment using IP, MPLS, and PPP.</a:t>
            </a:r>
          </a:p>
        </p:txBody>
      </p:sp>
      <p:pic>
        <p:nvPicPr>
          <p:cNvPr id="55301" name="Picture 5">
            <a:extLst>
              <a:ext uri="{FF2B5EF4-FFF2-40B4-BE49-F238E27FC236}">
                <a16:creationId xmlns:a16="http://schemas.microsoft.com/office/drawing/2014/main" id="{25071693-FD07-6A5A-5D8A-4FD79ACC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31950"/>
            <a:ext cx="7348537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E906DFA-F7A8-21A0-5BC1-6B5D42B59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Internetworking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B52B9FF-E170-2782-B9F4-C364813B6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293813"/>
            <a:ext cx="8291512" cy="5259387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3200"/>
              <a:t>How Networks Differ</a:t>
            </a:r>
          </a:p>
          <a:p>
            <a:pPr>
              <a:buFontTx/>
              <a:buChar char="•"/>
            </a:pPr>
            <a:r>
              <a:rPr lang="en-US" altLang="en-US" sz="3200"/>
              <a:t>How Networks Can Be Connected</a:t>
            </a:r>
          </a:p>
          <a:p>
            <a:pPr>
              <a:buFontTx/>
              <a:buChar char="•"/>
            </a:pPr>
            <a:r>
              <a:rPr lang="en-US" altLang="en-US" sz="3200"/>
              <a:t>Concatenated Virtual Circuits</a:t>
            </a:r>
          </a:p>
          <a:p>
            <a:pPr>
              <a:buFontTx/>
              <a:buChar char="•"/>
            </a:pPr>
            <a:r>
              <a:rPr lang="en-US" altLang="en-US" sz="3200"/>
              <a:t>Connectionless Internetworking</a:t>
            </a:r>
          </a:p>
          <a:p>
            <a:pPr>
              <a:buFontTx/>
              <a:buChar char="•"/>
            </a:pPr>
            <a:r>
              <a:rPr lang="en-US" altLang="en-US" sz="3200"/>
              <a:t>Tunneling</a:t>
            </a:r>
          </a:p>
          <a:p>
            <a:pPr>
              <a:buFontTx/>
              <a:buChar char="•"/>
            </a:pPr>
            <a:r>
              <a:rPr lang="en-US" altLang="en-US" sz="3200"/>
              <a:t>Internetwork Routing</a:t>
            </a:r>
          </a:p>
          <a:p>
            <a:pPr>
              <a:buFontTx/>
              <a:buChar char="•"/>
            </a:pPr>
            <a:r>
              <a:rPr lang="en-US" altLang="en-US" sz="3200"/>
              <a:t>Fragmentation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980F9A0-D4F7-D4EE-8E94-4ABD12562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Connecting Networks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226ADBE-13C7-906E-A7CE-59E253C6F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collection of interconnected networks.</a:t>
            </a:r>
          </a:p>
        </p:txBody>
      </p:sp>
      <p:pic>
        <p:nvPicPr>
          <p:cNvPr id="57349" name="Picture 5">
            <a:extLst>
              <a:ext uri="{FF2B5EF4-FFF2-40B4-BE49-F238E27FC236}">
                <a16:creationId xmlns:a16="http://schemas.microsoft.com/office/drawing/2014/main" id="{DC28C486-A08F-2E72-DDAB-E09B90682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508125"/>
            <a:ext cx="7821613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55FB780-192F-E7B8-E6D0-356066840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Networks Differ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B437B5C1-EE38-DCEA-1C57-013366299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940425"/>
            <a:ext cx="9144000" cy="6127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Some of the many ways networks can differ.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0F65AD67-AE00-E864-8222-CE2AAAAFE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3043238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5-43</a:t>
            </a:r>
          </a:p>
        </p:txBody>
      </p:sp>
      <p:pic>
        <p:nvPicPr>
          <p:cNvPr id="58373" name="Picture 5">
            <a:extLst>
              <a:ext uri="{FF2B5EF4-FFF2-40B4-BE49-F238E27FC236}">
                <a16:creationId xmlns:a16="http://schemas.microsoft.com/office/drawing/2014/main" id="{B2F1E5C7-C3BC-3125-D9FF-D587A9AF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358900"/>
            <a:ext cx="6986587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CC85ECF-1AFE-B959-C19F-EE3D0F31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Networks Can Be Connected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AAC3DCE8-15B0-87EA-8D2E-FE30822FB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8763" y="5715000"/>
            <a:ext cx="761523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Two Ethernets connected  by a switch.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Two Ethernets connected by routers.</a:t>
            </a:r>
          </a:p>
        </p:txBody>
      </p:sp>
      <p:pic>
        <p:nvPicPr>
          <p:cNvPr id="59397" name="Picture 5">
            <a:extLst>
              <a:ext uri="{FF2B5EF4-FFF2-40B4-BE49-F238E27FC236}">
                <a16:creationId xmlns:a16="http://schemas.microsoft.com/office/drawing/2014/main" id="{CC9321B1-671E-6C15-CCFF-5D3A9874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073275"/>
            <a:ext cx="760730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D3B0AB7-6690-0D16-E3F9-78937107B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Concatenated Virtual Circuits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BF4AA4A-06BB-E758-9551-5C2074900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915025"/>
            <a:ext cx="9144000" cy="6381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Internetworking using concatenated virtual circuits.</a:t>
            </a:r>
          </a:p>
        </p:txBody>
      </p:sp>
      <p:pic>
        <p:nvPicPr>
          <p:cNvPr id="60421" name="Picture 5">
            <a:extLst>
              <a:ext uri="{FF2B5EF4-FFF2-40B4-BE49-F238E27FC236}">
                <a16:creationId xmlns:a16="http://schemas.microsoft.com/office/drawing/2014/main" id="{F76FE155-D7A8-9BE2-E49F-69CB1AAC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03400"/>
            <a:ext cx="7564437" cy="31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E2194FB-F9BF-C6A0-D41E-AC81C060E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Connectionless Internetworking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3F09EB2-575F-0D4B-BA59-8DA2E5389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878513"/>
            <a:ext cx="9144000" cy="67468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connectionless internet.</a:t>
            </a:r>
          </a:p>
        </p:txBody>
      </p:sp>
      <p:pic>
        <p:nvPicPr>
          <p:cNvPr id="61445" name="Picture 5">
            <a:extLst>
              <a:ext uri="{FF2B5EF4-FFF2-40B4-BE49-F238E27FC236}">
                <a16:creationId xmlns:a16="http://schemas.microsoft.com/office/drawing/2014/main" id="{82098A94-BCAE-D277-2FBD-F7A84D8F6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890713"/>
            <a:ext cx="8015287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1053E80-C600-AC8A-8D21-9B463A589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Tunneling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6B3118DA-B2F7-486D-2DE7-DC11CE791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Tunneling a packet from Paris to London.</a:t>
            </a:r>
          </a:p>
        </p:txBody>
      </p:sp>
      <p:pic>
        <p:nvPicPr>
          <p:cNvPr id="62469" name="Picture 5">
            <a:extLst>
              <a:ext uri="{FF2B5EF4-FFF2-40B4-BE49-F238E27FC236}">
                <a16:creationId xmlns:a16="http://schemas.microsoft.com/office/drawing/2014/main" id="{E52376D6-2641-D740-546F-E0509E59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433513"/>
            <a:ext cx="82740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4D88A52-B961-3344-8039-BD843DCED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Tunneling (2)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5B5BF017-26AE-BECB-BF7C-511E7D460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Tunneling a car from France to England.</a:t>
            </a:r>
          </a:p>
        </p:txBody>
      </p:sp>
      <p:pic>
        <p:nvPicPr>
          <p:cNvPr id="63493" name="Picture 5">
            <a:extLst>
              <a:ext uri="{FF2B5EF4-FFF2-40B4-BE49-F238E27FC236}">
                <a16:creationId xmlns:a16="http://schemas.microsoft.com/office/drawing/2014/main" id="{B210E791-2934-42DA-8D5C-EEA55337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432050"/>
            <a:ext cx="8224837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608A9E7-4C0A-F66C-D26B-D89E0C9E4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Internetwork Routing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E43D8C03-C353-8490-8BBF-E0E1A5EF57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An internetwork.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 A graph of the internetwork.</a:t>
            </a:r>
          </a:p>
        </p:txBody>
      </p:sp>
      <p:pic>
        <p:nvPicPr>
          <p:cNvPr id="64517" name="Picture 5">
            <a:extLst>
              <a:ext uri="{FF2B5EF4-FFF2-40B4-BE49-F238E27FC236}">
                <a16:creationId xmlns:a16="http://schemas.microsoft.com/office/drawing/2014/main" id="{E7FDB0AC-B796-06A7-C465-62827B56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2085975"/>
            <a:ext cx="7850188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869BCBC-6019-24F3-A2C9-36033BB40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Comparison of Virtual-Circuit and Datagram Subnets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D0AC33AC-3D16-A96B-B693-6F5ED8415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3095625"/>
            <a:ext cx="1071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5-4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F6BDF5E-3F7C-8273-D4F6-2D00F4364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82700"/>
            <a:ext cx="8193087" cy="52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794DFBE-863C-941B-A926-D8ECC5D26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1D1CA16-ED11-DAD8-BD6D-E9822C05D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940425"/>
            <a:ext cx="9144000" cy="6127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Transparent fragmentation. 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Nontransparent fragmentation.</a:t>
            </a:r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68EF92B7-91C9-768C-ECE9-A1BF744D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68425"/>
            <a:ext cx="784066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F9BC344-5971-6523-40C8-4A5AFC4E3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Fragmentation (2)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1B73924-E9DC-3FAE-1333-49FAB9240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4363" y="4754563"/>
            <a:ext cx="8445500" cy="18653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Fragmentation when the elementary data size is 1 byte.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Original packet, containing 10 data bytes.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Fragments after passing through a network with maximum packet size of 8 payload bytes plus header.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Fragments after passing through a size 5 gateway.</a:t>
            </a:r>
          </a:p>
          <a:p>
            <a:endParaRPr lang="en-US" altLang="en-US"/>
          </a:p>
        </p:txBody>
      </p:sp>
      <p:pic>
        <p:nvPicPr>
          <p:cNvPr id="66565" name="Picture 5">
            <a:extLst>
              <a:ext uri="{FF2B5EF4-FFF2-40B4-BE49-F238E27FC236}">
                <a16:creationId xmlns:a16="http://schemas.microsoft.com/office/drawing/2014/main" id="{CAF6B8A4-B858-1284-2420-45BE8379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109663"/>
            <a:ext cx="5845175" cy="34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B5231CD-DEF1-D8F0-EDB9-6E60FA1A6A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Network Layer in the Internet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857759B-3408-0659-2965-E3173774F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0" y="1570038"/>
            <a:ext cx="8794750" cy="49831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3200"/>
              <a:t>The IP Protocol</a:t>
            </a:r>
          </a:p>
          <a:p>
            <a:pPr>
              <a:buFontTx/>
              <a:buChar char="•"/>
            </a:pPr>
            <a:r>
              <a:rPr lang="en-US" altLang="en-US" sz="3200"/>
              <a:t>IP Addresses</a:t>
            </a:r>
          </a:p>
          <a:p>
            <a:pPr>
              <a:buFontTx/>
              <a:buChar char="•"/>
            </a:pPr>
            <a:r>
              <a:rPr lang="en-US" altLang="en-US" sz="3200"/>
              <a:t>Internet Control Protocols</a:t>
            </a:r>
          </a:p>
          <a:p>
            <a:pPr>
              <a:buFontTx/>
              <a:buChar char="•"/>
            </a:pPr>
            <a:r>
              <a:rPr lang="en-US" altLang="en-US" sz="3200"/>
              <a:t>OSPF – The Interior Gateway Routing Protocol</a:t>
            </a:r>
          </a:p>
          <a:p>
            <a:pPr>
              <a:buFontTx/>
              <a:buChar char="•"/>
            </a:pPr>
            <a:r>
              <a:rPr lang="en-US" altLang="en-US" sz="3200"/>
              <a:t>BGP – The Exterior Gateway Routing Protocol</a:t>
            </a:r>
          </a:p>
          <a:p>
            <a:pPr>
              <a:buFontTx/>
              <a:buChar char="•"/>
            </a:pPr>
            <a:r>
              <a:rPr lang="en-US" altLang="en-US" sz="3200"/>
              <a:t>Internet Multicasting</a:t>
            </a:r>
          </a:p>
          <a:p>
            <a:pPr>
              <a:buFontTx/>
              <a:buChar char="•"/>
            </a:pPr>
            <a:r>
              <a:rPr lang="en-US" altLang="en-US" sz="3200"/>
              <a:t>Mobile IP</a:t>
            </a:r>
          </a:p>
          <a:p>
            <a:pPr>
              <a:buFontTx/>
              <a:buChar char="•"/>
            </a:pPr>
            <a:r>
              <a:rPr lang="en-US" altLang="en-US" sz="3200"/>
              <a:t>IPv6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88F4A3-229E-3817-0926-5920312DF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Principles for Internet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E0AD928-1F61-C5D1-D3AB-E275F3D74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5150" y="1331913"/>
            <a:ext cx="8578850" cy="5221287"/>
          </a:xfrm>
        </p:spPr>
        <p:txBody>
          <a:bodyPr/>
          <a:lstStyle/>
          <a:p>
            <a:pPr>
              <a:buFontTx/>
              <a:buAutoNum type="arabicPeriod"/>
            </a:pPr>
            <a:r>
              <a:rPr lang="en-US" altLang="en-US" sz="2800"/>
              <a:t>Make sure it works.</a:t>
            </a:r>
          </a:p>
          <a:p>
            <a:pPr>
              <a:buFontTx/>
              <a:buAutoNum type="arabicPeriod"/>
            </a:pPr>
            <a:r>
              <a:rPr lang="en-US" altLang="en-US" sz="2800"/>
              <a:t>Keep it simple.</a:t>
            </a:r>
          </a:p>
          <a:p>
            <a:pPr>
              <a:buFontTx/>
              <a:buAutoNum type="arabicPeriod"/>
            </a:pPr>
            <a:r>
              <a:rPr lang="en-US" altLang="en-US" sz="2800"/>
              <a:t>Make clear choices.</a:t>
            </a:r>
          </a:p>
          <a:p>
            <a:pPr>
              <a:buFontTx/>
              <a:buAutoNum type="arabicPeriod"/>
            </a:pPr>
            <a:r>
              <a:rPr lang="en-US" altLang="en-US" sz="2800"/>
              <a:t>Exploit modularity.</a:t>
            </a:r>
          </a:p>
          <a:p>
            <a:pPr>
              <a:buFontTx/>
              <a:buAutoNum type="arabicPeriod"/>
            </a:pPr>
            <a:r>
              <a:rPr lang="en-US" altLang="en-US" sz="2800"/>
              <a:t>Expect heterogeneity.</a:t>
            </a:r>
          </a:p>
          <a:p>
            <a:pPr>
              <a:buFontTx/>
              <a:buAutoNum type="arabicPeriod"/>
            </a:pPr>
            <a:r>
              <a:rPr lang="en-US" altLang="en-US" sz="2800"/>
              <a:t>Avoid static options and parameters.</a:t>
            </a:r>
          </a:p>
          <a:p>
            <a:pPr>
              <a:buFontTx/>
              <a:buAutoNum type="arabicPeriod"/>
            </a:pPr>
            <a:r>
              <a:rPr lang="en-US" altLang="en-US" sz="2800"/>
              <a:t>Look for a good design; it need not be perfect.</a:t>
            </a:r>
          </a:p>
          <a:p>
            <a:pPr>
              <a:buFontTx/>
              <a:buAutoNum type="arabicPeriod"/>
            </a:pPr>
            <a:r>
              <a:rPr lang="en-US" altLang="en-US" sz="2800"/>
              <a:t>Be strict when sending and tolerant when receiving.</a:t>
            </a:r>
          </a:p>
          <a:p>
            <a:pPr>
              <a:buFontTx/>
              <a:buAutoNum type="arabicPeriod"/>
            </a:pPr>
            <a:r>
              <a:rPr lang="en-US" altLang="en-US" sz="2800"/>
              <a:t>Think about scalability.</a:t>
            </a:r>
          </a:p>
          <a:p>
            <a:pPr>
              <a:buFontTx/>
              <a:buAutoNum type="arabicPeriod"/>
            </a:pPr>
            <a:r>
              <a:rPr lang="en-US" altLang="en-US" sz="2800"/>
              <a:t>Consider performance and cost.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A35A8B8-A058-DD7F-6520-EB0C389E4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Collection of Subnetworks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AB195D4-3207-5397-8F8F-5FB4550E1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Internet is an interconnected collection of many networks.</a:t>
            </a:r>
          </a:p>
        </p:txBody>
      </p:sp>
      <p:pic>
        <p:nvPicPr>
          <p:cNvPr id="69637" name="Picture 5">
            <a:extLst>
              <a:ext uri="{FF2B5EF4-FFF2-40B4-BE49-F238E27FC236}">
                <a16:creationId xmlns:a16="http://schemas.microsoft.com/office/drawing/2014/main" id="{28AD5748-CC94-95AD-0B57-F9D5D33D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195388"/>
            <a:ext cx="745807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6809452-C190-4116-12FA-BBA32145B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IP Protocol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B0D2B4F-198E-5723-7FA7-814981CF6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IPv4 (Internet Protocol) header.</a:t>
            </a:r>
          </a:p>
        </p:txBody>
      </p:sp>
      <p:pic>
        <p:nvPicPr>
          <p:cNvPr id="70661" name="Picture 5">
            <a:extLst>
              <a:ext uri="{FF2B5EF4-FFF2-40B4-BE49-F238E27FC236}">
                <a16:creationId xmlns:a16="http://schemas.microsoft.com/office/drawing/2014/main" id="{8CADC9EB-B090-095A-8C79-4578ACF8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595438"/>
            <a:ext cx="7794625" cy="357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FC875F3-62F2-D53A-F080-D6C51F4E1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IP Protocol (2)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1A8CF9-2811-6861-739B-8C1F465FB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Some of the IP options.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F88B6F0B-D145-2918-EA45-1F9171E98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88" y="2817813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5-54</a:t>
            </a:r>
          </a:p>
        </p:txBody>
      </p:sp>
      <p:pic>
        <p:nvPicPr>
          <p:cNvPr id="71685" name="Picture 5">
            <a:extLst>
              <a:ext uri="{FF2B5EF4-FFF2-40B4-BE49-F238E27FC236}">
                <a16:creationId xmlns:a16="http://schemas.microsoft.com/office/drawing/2014/main" id="{2AC3FB93-639E-7913-C923-39786A32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322513"/>
            <a:ext cx="82169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B2B5555B-0A9E-85FA-CBC1-4AB83369F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IP Addresses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F8567F9-5E4E-7950-AC7C-B309D4089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IP address formats.</a:t>
            </a:r>
          </a:p>
        </p:txBody>
      </p:sp>
      <p:pic>
        <p:nvPicPr>
          <p:cNvPr id="72709" name="Picture 5">
            <a:extLst>
              <a:ext uri="{FF2B5EF4-FFF2-40B4-BE49-F238E27FC236}">
                <a16:creationId xmlns:a16="http://schemas.microsoft.com/office/drawing/2014/main" id="{09B42260-AEF3-5EDA-2EEB-6563C3E1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1652588"/>
            <a:ext cx="7521575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19136A8-B52C-94C0-0406-5E634F4E1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IP Addresses (2)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30DB60A-1499-A982-4960-FF15CB0B2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Special IP addresses.</a:t>
            </a:r>
          </a:p>
        </p:txBody>
      </p:sp>
      <p:pic>
        <p:nvPicPr>
          <p:cNvPr id="73733" name="Picture 5">
            <a:extLst>
              <a:ext uri="{FF2B5EF4-FFF2-40B4-BE49-F238E27FC236}">
                <a16:creationId xmlns:a16="http://schemas.microsoft.com/office/drawing/2014/main" id="{3223EC27-245A-4645-6AC6-B53A040E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092325"/>
            <a:ext cx="8410575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F069A66A-D613-4F2F-B62B-D45D50DDE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Subnets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A1DF653-A32B-42ED-07D8-B7634D723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campus network consisting of LANs for various departments.</a:t>
            </a:r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5A3A8341-D7EA-EE49-13AE-4CC806AF6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822450"/>
            <a:ext cx="778827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C918F4E-DFA5-26B3-1779-3668483F9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Algorithms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B93DB95-1456-6725-F706-EC467DE8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9938" y="1317625"/>
            <a:ext cx="8374062" cy="523557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800"/>
              <a:t>The Optimality Principle</a:t>
            </a:r>
          </a:p>
          <a:p>
            <a:pPr>
              <a:buFontTx/>
              <a:buChar char="•"/>
            </a:pPr>
            <a:r>
              <a:rPr lang="en-US" altLang="en-US" sz="2800"/>
              <a:t>Shortest Path Routing</a:t>
            </a:r>
          </a:p>
          <a:p>
            <a:pPr>
              <a:buFontTx/>
              <a:buChar char="•"/>
            </a:pPr>
            <a:r>
              <a:rPr lang="en-US" altLang="en-US" sz="2800"/>
              <a:t>Flooding</a:t>
            </a:r>
          </a:p>
          <a:p>
            <a:pPr>
              <a:buFontTx/>
              <a:buChar char="•"/>
            </a:pPr>
            <a:r>
              <a:rPr lang="en-US" altLang="en-US" sz="2800"/>
              <a:t>Distance Vector Routing</a:t>
            </a:r>
          </a:p>
          <a:p>
            <a:pPr>
              <a:buFontTx/>
              <a:buChar char="•"/>
            </a:pPr>
            <a:r>
              <a:rPr lang="en-US" altLang="en-US" sz="2800"/>
              <a:t>Link State Routing</a:t>
            </a:r>
          </a:p>
          <a:p>
            <a:pPr>
              <a:buFontTx/>
              <a:buChar char="•"/>
            </a:pPr>
            <a:r>
              <a:rPr lang="en-US" altLang="en-US" sz="2800"/>
              <a:t>Hierarchical Routing</a:t>
            </a:r>
          </a:p>
          <a:p>
            <a:pPr>
              <a:buFontTx/>
              <a:buChar char="•"/>
            </a:pPr>
            <a:r>
              <a:rPr lang="en-US" altLang="en-US" sz="2800"/>
              <a:t>Broadcast Routing</a:t>
            </a:r>
          </a:p>
          <a:p>
            <a:pPr>
              <a:buFontTx/>
              <a:buChar char="•"/>
            </a:pPr>
            <a:r>
              <a:rPr lang="en-US" altLang="en-US" sz="2800"/>
              <a:t>Multicast Routing</a:t>
            </a:r>
          </a:p>
          <a:p>
            <a:pPr>
              <a:buFontTx/>
              <a:buChar char="•"/>
            </a:pPr>
            <a:r>
              <a:rPr lang="en-US" altLang="en-US" sz="2800"/>
              <a:t>Routing for Mobile Hosts</a:t>
            </a:r>
          </a:p>
          <a:p>
            <a:pPr>
              <a:buFontTx/>
              <a:buChar char="•"/>
            </a:pPr>
            <a:r>
              <a:rPr lang="en-US" altLang="en-US" sz="2800"/>
              <a:t>Routing in Ad Hoc Networks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F000A25-7365-9FA9-886F-0B419121A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Subnets (2)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9C605E43-B640-4323-3454-3B7FE61B6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2006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class B network subnetted into 64 subnets.</a:t>
            </a:r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65C5463E-C58C-2D21-053D-92014352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2303463"/>
            <a:ext cx="8486775" cy="16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01A6FCFD-5023-9058-8A4C-9F825E236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CDR – Classless InterDomain Routing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EDCF9D0-3BA0-2B1D-0633-08B455126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A set of IP address assignments.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6B83841C-1DFC-C074-0460-01F82EC27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0" y="2717800"/>
            <a:ext cx="197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5-59</a:t>
            </a:r>
          </a:p>
        </p:txBody>
      </p:sp>
      <p:pic>
        <p:nvPicPr>
          <p:cNvPr id="76805" name="Picture 5">
            <a:extLst>
              <a:ext uri="{FF2B5EF4-FFF2-40B4-BE49-F238E27FC236}">
                <a16:creationId xmlns:a16="http://schemas.microsoft.com/office/drawing/2014/main" id="{5D4E2A8D-76B5-404D-883E-DB477C46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2322513"/>
            <a:ext cx="8094663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D89B3C1B-7545-F00C-6C5A-027443FDD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NAT – Network Address Translation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D963ABFB-1175-5FDB-C49B-4FE92872B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Placement and operation of a NAT box.</a:t>
            </a:r>
          </a:p>
        </p:txBody>
      </p:sp>
      <p:pic>
        <p:nvPicPr>
          <p:cNvPr id="77829" name="Picture 5">
            <a:extLst>
              <a:ext uri="{FF2B5EF4-FFF2-40B4-BE49-F238E27FC236}">
                <a16:creationId xmlns:a16="http://schemas.microsoft.com/office/drawing/2014/main" id="{884193CF-3721-677C-CB04-2F26BC6B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501775"/>
            <a:ext cx="6400800" cy="3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C43E2AA-42BA-B381-88ED-9705AA9C3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Internet Control Message Protocol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93287AD-3FF4-3E45-8E0A-AF5ADFA6B0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principal ICMP message types.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E36683F8-A56C-2969-0D5D-9B37640C3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850" y="2668588"/>
            <a:ext cx="231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5-61</a:t>
            </a:r>
          </a:p>
        </p:txBody>
      </p:sp>
      <p:pic>
        <p:nvPicPr>
          <p:cNvPr id="78853" name="Picture 5">
            <a:extLst>
              <a:ext uri="{FF2B5EF4-FFF2-40B4-BE49-F238E27FC236}">
                <a16:creationId xmlns:a16="http://schemas.microsoft.com/office/drawing/2014/main" id="{06A421AE-4C94-2520-06F6-AADCA6AB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1735138"/>
            <a:ext cx="6202363" cy="30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92B6D13A-A77D-93FC-808C-6E3ABDE12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ARP– The Address Resolution Protocol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084CC9F-E90D-4D30-EF98-7FFEFD6B3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Three interconnected /24 networks: two Ethernets and an FDDI ring.</a:t>
            </a:r>
          </a:p>
        </p:txBody>
      </p:sp>
      <p:pic>
        <p:nvPicPr>
          <p:cNvPr id="79877" name="Picture 5">
            <a:extLst>
              <a:ext uri="{FF2B5EF4-FFF2-40B4-BE49-F238E27FC236}">
                <a16:creationId xmlns:a16="http://schemas.microsoft.com/office/drawing/2014/main" id="{5C964EBD-84C7-6300-E397-5F54AC82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744663"/>
            <a:ext cx="793750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8AA32B6F-10A7-60D8-EBE2-5AFD0A783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Dynamic Host Configuration Protocol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0F656C3D-ED68-7A72-94CD-FA1A0B249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Operation of DHCP.</a:t>
            </a:r>
          </a:p>
        </p:txBody>
      </p:sp>
      <p:pic>
        <p:nvPicPr>
          <p:cNvPr id="80901" name="Picture 5">
            <a:extLst>
              <a:ext uri="{FF2B5EF4-FFF2-40B4-BE49-F238E27FC236}">
                <a16:creationId xmlns:a16="http://schemas.microsoft.com/office/drawing/2014/main" id="{E882B6D3-A3C8-586F-4158-6CE7C430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44663"/>
            <a:ext cx="7591425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5F1725C-DF67-FBB6-4C67-4607819D7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5425"/>
            <a:ext cx="9144000" cy="1143000"/>
          </a:xfrm>
        </p:spPr>
        <p:txBody>
          <a:bodyPr/>
          <a:lstStyle/>
          <a:p>
            <a:r>
              <a:rPr lang="en-US" altLang="en-US" sz="4000"/>
              <a:t>OSPF – The Interior Gateway Routing Protocol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D3594013-5C9D-1515-B6E6-48D0CAFB8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286500"/>
            <a:ext cx="9144000" cy="5715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An autonomous system.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   A graph representation of  </a:t>
            </a:r>
            <a:r>
              <a:rPr lang="en-US" altLang="en-US">
                <a:solidFill>
                  <a:schemeClr val="accent2"/>
                </a:solidFill>
              </a:rPr>
              <a:t>(a).</a:t>
            </a:r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C9B4BD34-DDAF-91D9-53DB-F81FF05E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400175"/>
            <a:ext cx="5146675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EDBA687-A468-3115-8B20-DA06B0D34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OSPF (2)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39E1DD11-C6D2-5426-1A7F-1C5B7D840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relation between ASes, backbones, and areas in OSPF.</a:t>
            </a:r>
          </a:p>
        </p:txBody>
      </p:sp>
      <p:pic>
        <p:nvPicPr>
          <p:cNvPr id="82949" name="Picture 5">
            <a:extLst>
              <a:ext uri="{FF2B5EF4-FFF2-40B4-BE49-F238E27FC236}">
                <a16:creationId xmlns:a16="http://schemas.microsoft.com/office/drawing/2014/main" id="{D284179A-ED83-69A7-804F-1117120C4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954088"/>
            <a:ext cx="4951413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9F57C789-D3C2-C5FE-D625-BDB3571C9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OSPF (3)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CB5DAAA3-F901-065F-8ECF-83B7B4959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five types of OSPF messeges.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5E3BEE2A-9475-4741-DC26-997369D3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025" y="2643188"/>
            <a:ext cx="1377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5-66</a:t>
            </a:r>
          </a:p>
        </p:txBody>
      </p:sp>
      <p:pic>
        <p:nvPicPr>
          <p:cNvPr id="83973" name="Picture 5">
            <a:extLst>
              <a:ext uri="{FF2B5EF4-FFF2-40B4-BE49-F238E27FC236}">
                <a16:creationId xmlns:a16="http://schemas.microsoft.com/office/drawing/2014/main" id="{F7E21F98-4320-DC98-4657-19EDE5AE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284413"/>
            <a:ext cx="7132637" cy="218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EB1EBBE-0BB8-A8FE-B774-AEBDE7977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BGP – The Exterior Gateway Routing Protocol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438CCE5-53AF-289B-32F2-87526D63A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313" y="5819775"/>
            <a:ext cx="7724775" cy="6016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set of BGP routers.   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 Information sent to F.</a:t>
            </a:r>
          </a:p>
        </p:txBody>
      </p:sp>
      <p:pic>
        <p:nvPicPr>
          <p:cNvPr id="84997" name="Picture 5">
            <a:extLst>
              <a:ext uri="{FF2B5EF4-FFF2-40B4-BE49-F238E27FC236}">
                <a16:creationId xmlns:a16="http://schemas.microsoft.com/office/drawing/2014/main" id="{204F1383-C5C3-5CE2-1049-D4AEECA8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657350"/>
            <a:ext cx="6791325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D342E43-1596-04B4-4D57-327B2B7DD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Routing Algorithms (2)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B323550-44CA-7BB8-B671-5BB8DD78BE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/>
              <a:t>Conflict between fairness and optimality.</a:t>
            </a: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3B37D218-551F-1792-ADF8-262647E61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2084388"/>
            <a:ext cx="7391400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76DBD85D-23FD-4313-F2AE-442A859807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Main IPv6 Header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730EA94E-18D2-3442-6AFB-B3A095FD3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229350"/>
            <a:ext cx="9144000" cy="62865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IPv6 fixed header (required).</a:t>
            </a:r>
          </a:p>
        </p:txBody>
      </p:sp>
      <p:pic>
        <p:nvPicPr>
          <p:cNvPr id="86021" name="Picture 5">
            <a:extLst>
              <a:ext uri="{FF2B5EF4-FFF2-40B4-BE49-F238E27FC236}">
                <a16:creationId xmlns:a16="http://schemas.microsoft.com/office/drawing/2014/main" id="{728C786D-9A29-041D-08C3-B70BF206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168400"/>
            <a:ext cx="604837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24DD7F8-2C5C-8928-717B-8986458C9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Extension Headers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D0E48C2-568E-1CA8-F896-24711BF2B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889625"/>
            <a:ext cx="9144000" cy="6635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IPv6 extension headers.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B561C574-99C9-2CBA-9225-D970297E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2379663"/>
            <a:ext cx="118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5-69</a:t>
            </a:r>
          </a:p>
        </p:txBody>
      </p:sp>
      <p:pic>
        <p:nvPicPr>
          <p:cNvPr id="87046" name="Picture 6">
            <a:extLst>
              <a:ext uri="{FF2B5EF4-FFF2-40B4-BE49-F238E27FC236}">
                <a16:creationId xmlns:a16="http://schemas.microsoft.com/office/drawing/2014/main" id="{BDB88412-FB3F-19C4-CD72-8FBB29EF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179638"/>
            <a:ext cx="7145337" cy="24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4DE9114F-2553-62B1-3660-19075CD01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Extension Headers (2)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4C119FD-5472-CFCE-BE37-47C05073C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hop-by-hop extension header for large datagrams (jumbograms).</a:t>
            </a:r>
          </a:p>
        </p:txBody>
      </p:sp>
      <p:pic>
        <p:nvPicPr>
          <p:cNvPr id="88069" name="Picture 5">
            <a:extLst>
              <a:ext uri="{FF2B5EF4-FFF2-40B4-BE49-F238E27FC236}">
                <a16:creationId xmlns:a16="http://schemas.microsoft.com/office/drawing/2014/main" id="{51F0AACC-21D9-BBCA-4A67-366EA414E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562225"/>
            <a:ext cx="8032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3712C5C-DDD6-3C25-6D54-4CF282527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Extension Headers (3)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DAB6B25-3301-33F0-92E2-200DD1E89E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The extension header for routing.</a:t>
            </a:r>
          </a:p>
        </p:txBody>
      </p:sp>
      <p:pic>
        <p:nvPicPr>
          <p:cNvPr id="89093" name="Picture 5">
            <a:extLst>
              <a:ext uri="{FF2B5EF4-FFF2-40B4-BE49-F238E27FC236}">
                <a16:creationId xmlns:a16="http://schemas.microsoft.com/office/drawing/2014/main" id="{A3460252-1E33-37E6-C768-A2F156E3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2950"/>
            <a:ext cx="8075613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826494E-5C33-A3A3-54E9-304DA9657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Optimality Principle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C0D1186-52B6-F6CA-3293-439393CE4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76450" y="5715000"/>
            <a:ext cx="706755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subnet.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sink tree for router B.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74DFFC38-6F99-6FA0-FD12-98710528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919288"/>
            <a:ext cx="723106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9272435DF6CD44B943EDF910467F43" ma:contentTypeVersion="16" ma:contentTypeDescription="Create a new document." ma:contentTypeScope="" ma:versionID="0b24be9ee30a9a0399593bd098db39af">
  <xsd:schema xmlns:xsd="http://www.w3.org/2001/XMLSchema" xmlns:xs="http://www.w3.org/2001/XMLSchema" xmlns:p="http://schemas.microsoft.com/office/2006/metadata/properties" xmlns:ns2="8a6a7c81-d6cb-4658-810d-930303bfe2ca" xmlns:ns3="c7b5b248-4698-444a-94ee-e1bf675e5bd9" targetNamespace="http://schemas.microsoft.com/office/2006/metadata/properties" ma:root="true" ma:fieldsID="fe4d42c573a90ba61c38f04bb6cd8264" ns2:_="" ns3:_="">
    <xsd:import namespace="8a6a7c81-d6cb-4658-810d-930303bfe2ca"/>
    <xsd:import namespace="c7b5b248-4698-444a-94ee-e1bf675e5b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a7c81-d6cb-4658-810d-930303bfe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b248-4698-444a-94ee-e1bf675e5bd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0138144-e242-46d6-83fe-0c6420e8f677}" ma:internalName="TaxCatchAll" ma:showField="CatchAllData" ma:web="c7b5b248-4698-444a-94ee-e1bf675e5b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6a7c81-d6cb-4658-810d-930303bfe2ca">
      <Terms xmlns="http://schemas.microsoft.com/office/infopath/2007/PartnerControls"/>
    </lcf76f155ced4ddcb4097134ff3c332f>
    <TaxCatchAll xmlns="c7b5b248-4698-444a-94ee-e1bf675e5bd9" xsi:nil="true"/>
  </documentManagement>
</p:properties>
</file>

<file path=customXml/itemProps1.xml><?xml version="1.0" encoding="utf-8"?>
<ds:datastoreItem xmlns:ds="http://schemas.openxmlformats.org/officeDocument/2006/customXml" ds:itemID="{A61D473D-C05F-4F31-9872-DB069C604C2C}"/>
</file>

<file path=customXml/itemProps2.xml><?xml version="1.0" encoding="utf-8"?>
<ds:datastoreItem xmlns:ds="http://schemas.openxmlformats.org/officeDocument/2006/customXml" ds:itemID="{AEC07CBD-519D-44BC-B117-ADBAB214C88F}"/>
</file>

<file path=customXml/itemProps3.xml><?xml version="1.0" encoding="utf-8"?>
<ds:datastoreItem xmlns:ds="http://schemas.openxmlformats.org/officeDocument/2006/customXml" ds:itemID="{F6B73C57-E712-47C8-A071-76FD66806015}"/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469</TotalTime>
  <Words>1685</Words>
  <Application>Microsoft Office PowerPoint</Application>
  <PresentationFormat>On-screen Show (4:3)</PresentationFormat>
  <Paragraphs>254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Times New Roman</vt:lpstr>
      <vt:lpstr>Helvetica</vt:lpstr>
      <vt:lpstr>Tannenbaum</vt:lpstr>
      <vt:lpstr>The Network Layer</vt:lpstr>
      <vt:lpstr>Network Layer Design Isues</vt:lpstr>
      <vt:lpstr>Store-and-Forward Packet Switching</vt:lpstr>
      <vt:lpstr>Implementation of Connectionless Service</vt:lpstr>
      <vt:lpstr>Implementation of Connection-Oriented Service</vt:lpstr>
      <vt:lpstr>Comparison of Virtual-Circuit and Datagram Subnets</vt:lpstr>
      <vt:lpstr>Routing Algorithms</vt:lpstr>
      <vt:lpstr>Routing Algorithms (2)</vt:lpstr>
      <vt:lpstr>The Optimality Principle</vt:lpstr>
      <vt:lpstr>Shortest Path Routing</vt:lpstr>
      <vt:lpstr>Flooding</vt:lpstr>
      <vt:lpstr>Flooding (2)</vt:lpstr>
      <vt:lpstr>Distance Vector Routing</vt:lpstr>
      <vt:lpstr>Distance Vector Routing (2)</vt:lpstr>
      <vt:lpstr>Link State Routing</vt:lpstr>
      <vt:lpstr>Learning about the Neighbors</vt:lpstr>
      <vt:lpstr>Measuring Line Cost</vt:lpstr>
      <vt:lpstr>Building Link State Packets</vt:lpstr>
      <vt:lpstr>Distributing the Link State Packets</vt:lpstr>
      <vt:lpstr>Hierarchical Routing</vt:lpstr>
      <vt:lpstr>Broadcast Routing</vt:lpstr>
      <vt:lpstr>Multicast Routing</vt:lpstr>
      <vt:lpstr>Routing for Mobile Hosts</vt:lpstr>
      <vt:lpstr>Routing for Mobile Hosts (2)</vt:lpstr>
      <vt:lpstr>Routing in Ad Hoc Networks</vt:lpstr>
      <vt:lpstr>Route Discovery</vt:lpstr>
      <vt:lpstr>Route Discovery (2)</vt:lpstr>
      <vt:lpstr>Route Discovery (3)</vt:lpstr>
      <vt:lpstr>Route Maintenance</vt:lpstr>
      <vt:lpstr>Node Lookup in Peer-to-Peer Networks</vt:lpstr>
      <vt:lpstr>Congestion Control Algorithms</vt:lpstr>
      <vt:lpstr>Congestion </vt:lpstr>
      <vt:lpstr>General Principles of Congestion Control</vt:lpstr>
      <vt:lpstr>Congestion Prevention Policies</vt:lpstr>
      <vt:lpstr>Congestion Control in Virtual-Circuit Subnets</vt:lpstr>
      <vt:lpstr>Hop-by-Hop Choke Packets</vt:lpstr>
      <vt:lpstr>Jitter Control</vt:lpstr>
      <vt:lpstr>Quality of Service</vt:lpstr>
      <vt:lpstr>Requirements</vt:lpstr>
      <vt:lpstr>Buffering</vt:lpstr>
      <vt:lpstr>The Leaky Bucket Algorithm</vt:lpstr>
      <vt:lpstr>The Leaky Bucket Algorithm</vt:lpstr>
      <vt:lpstr>The Token Bucket Algorithm</vt:lpstr>
      <vt:lpstr>Admission Control</vt:lpstr>
      <vt:lpstr>Packet Scheduling</vt:lpstr>
      <vt:lpstr>RSVP-The ReSerVation Protocol</vt:lpstr>
      <vt:lpstr>RSVP-The ReSerVation Protocol (2)</vt:lpstr>
      <vt:lpstr>Expedited Forwarding</vt:lpstr>
      <vt:lpstr>Assured Forwarding</vt:lpstr>
      <vt:lpstr>Label Switching and MPLS</vt:lpstr>
      <vt:lpstr>Internetworking</vt:lpstr>
      <vt:lpstr>Connecting Networks</vt:lpstr>
      <vt:lpstr>How Networks Differ</vt:lpstr>
      <vt:lpstr>How Networks Can Be Connected</vt:lpstr>
      <vt:lpstr>Concatenated Virtual Circuits</vt:lpstr>
      <vt:lpstr>Connectionless Internetworking</vt:lpstr>
      <vt:lpstr>Tunneling</vt:lpstr>
      <vt:lpstr>Tunneling (2)</vt:lpstr>
      <vt:lpstr>Internetwork Routing</vt:lpstr>
      <vt:lpstr>Fragmentation</vt:lpstr>
      <vt:lpstr>Fragmentation (2)</vt:lpstr>
      <vt:lpstr>The Network Layer in the Internet</vt:lpstr>
      <vt:lpstr>Design Principles for Internet</vt:lpstr>
      <vt:lpstr>Collection of Subnetworks</vt:lpstr>
      <vt:lpstr>The IP Protocol</vt:lpstr>
      <vt:lpstr>The IP Protocol (2)</vt:lpstr>
      <vt:lpstr>IP Addresses</vt:lpstr>
      <vt:lpstr>IP Addresses (2)</vt:lpstr>
      <vt:lpstr>Subnets</vt:lpstr>
      <vt:lpstr>Subnets (2)</vt:lpstr>
      <vt:lpstr>CDR – Classless InterDomain Routing</vt:lpstr>
      <vt:lpstr>NAT – Network Address Translation</vt:lpstr>
      <vt:lpstr>Internet Control Message Protocol</vt:lpstr>
      <vt:lpstr>ARP– The Address Resolution Protocol</vt:lpstr>
      <vt:lpstr>Dynamic Host Configuration Protocol</vt:lpstr>
      <vt:lpstr>OSPF – The Interior Gateway Routing Protocol</vt:lpstr>
      <vt:lpstr>OSPF (2)</vt:lpstr>
      <vt:lpstr>OSPF (3)</vt:lpstr>
      <vt:lpstr>BGP – The Exterior Gateway Routing Protocol</vt:lpstr>
      <vt:lpstr>The Main IPv6 Header</vt:lpstr>
      <vt:lpstr>Extension Headers</vt:lpstr>
      <vt:lpstr>Extension Headers (2)</vt:lpstr>
      <vt:lpstr>Extension Headers (3)</vt:lpstr>
    </vt:vector>
  </TitlesOfParts>
  <Company> 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Network Layer</dc:title>
  <dc:creator>Steve Armstrong</dc:creator>
  <cp:lastModifiedBy>1905001@cse.buet.ac.bd</cp:lastModifiedBy>
  <cp:revision>59</cp:revision>
  <dcterms:created xsi:type="dcterms:W3CDTF">2002-07-22T23:52:29Z</dcterms:created>
  <dcterms:modified xsi:type="dcterms:W3CDTF">2023-09-13T15:28:17Z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0x010100DB9272435DF6CD44B943EDF910467F43</vt:lpwstr>
  </property>
</Properties>
</file>